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58" r:id="rId4"/>
    <p:sldId id="362" r:id="rId5"/>
    <p:sldId id="346" r:id="rId6"/>
    <p:sldId id="347" r:id="rId7"/>
    <p:sldId id="359" r:id="rId8"/>
    <p:sldId id="342" r:id="rId9"/>
    <p:sldId id="340" r:id="rId10"/>
    <p:sldId id="341" r:id="rId11"/>
    <p:sldId id="348" r:id="rId12"/>
    <p:sldId id="356" r:id="rId13"/>
    <p:sldId id="355" r:id="rId14"/>
    <p:sldId id="343" r:id="rId15"/>
    <p:sldId id="344" r:id="rId16"/>
    <p:sldId id="354" r:id="rId17"/>
    <p:sldId id="350" r:id="rId18"/>
    <p:sldId id="360" r:id="rId19"/>
    <p:sldId id="365" r:id="rId20"/>
    <p:sldId id="366" r:id="rId21"/>
    <p:sldId id="353" r:id="rId22"/>
    <p:sldId id="352" r:id="rId23"/>
    <p:sldId id="364" r:id="rId24"/>
    <p:sldId id="299" r:id="rId25"/>
    <p:sldId id="367" r:id="rId26"/>
    <p:sldId id="357" r:id="rId2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E3FF"/>
    <a:srgbClr val="0000FF"/>
    <a:srgbClr val="0066FF"/>
    <a:srgbClr val="FF3300"/>
    <a:srgbClr val="00009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>
      <p:cViewPr varScale="1">
        <p:scale>
          <a:sx n="83" d="100"/>
          <a:sy n="83" d="100"/>
        </p:scale>
        <p:origin x="-141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400" dirty="0"/>
              <a:t>Возрастной состав воспитанников на </a:t>
            </a:r>
            <a:r>
              <a:rPr lang="ru-RU" sz="1400" dirty="0" smtClean="0"/>
              <a:t>01.03.2023</a:t>
            </a:r>
            <a:r>
              <a:rPr lang="ru-RU" sz="1400" baseline="0" dirty="0" smtClean="0"/>
              <a:t> </a:t>
            </a:r>
            <a:r>
              <a:rPr lang="ru-RU" sz="1400" dirty="0" smtClean="0"/>
              <a:t> </a:t>
            </a:r>
            <a:r>
              <a:rPr lang="ru-RU" sz="1400" dirty="0"/>
              <a:t>года</a:t>
            </a:r>
          </a:p>
        </c:rich>
      </c:tx>
      <c:layout>
        <c:manualLayout>
          <c:xMode val="edge"/>
          <c:yMode val="edge"/>
          <c:x val="0.11916252156459982"/>
          <c:y val="2.0270302033141379E-2"/>
        </c:manualLayout>
      </c:layout>
      <c:overlay val="0"/>
      <c:spPr>
        <a:noFill/>
        <a:ln w="15453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505996365838887"/>
          <c:y val="0.14493864481007487"/>
          <c:w val="0.70046813379096839"/>
          <c:h val="0.58283488214571144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детей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</c:dPt>
          <c:dLbls>
            <c:dLbl>
              <c:idx val="0"/>
              <c:layout>
                <c:manualLayout>
                  <c:x val="-5.9511138030823071E-2"/>
                  <c:y val="9.6193836885507339E-2"/>
                </c:manualLayout>
              </c:layout>
              <c:spPr>
                <a:noFill/>
                <a:ln w="25396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28523453799044352"/>
                  <c:y val="-8.7405162867208296E-3"/>
                </c:manualLayout>
              </c:layout>
              <c:spPr>
                <a:noFill/>
                <a:ln w="25396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014523184601917"/>
                  <c:y val="-0.14249223204590172"/>
                </c:manualLayout>
              </c:layout>
              <c:spPr>
                <a:noFill/>
                <a:ln w="25396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96">
                <a:noFill/>
              </a:ln>
            </c:sp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Sheet1!$B$1:$H$1</c:f>
              <c:strCache>
                <c:ptCount val="4"/>
                <c:pt idx="0">
                  <c:v>от 3 до 7 лет</c:v>
                </c:pt>
                <c:pt idx="1">
                  <c:v>от 8 до 12 лет</c:v>
                </c:pt>
                <c:pt idx="2">
                  <c:v>от 13 до 15 лет</c:v>
                </c:pt>
                <c:pt idx="3">
                  <c:v>от 16 до 18 лет</c:v>
                </c:pt>
              </c:strCache>
            </c:strRef>
          </c:cat>
          <c:val>
            <c:numRef>
              <c:f>Sheet1!$B$2:$H$2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0.31</c:v>
                </c:pt>
                <c:pt idx="2">
                  <c:v>0.34</c:v>
                </c:pt>
                <c:pt idx="3">
                  <c:v>0.28000000000000003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процент</c:v>
                </c:pt>
              </c:strCache>
            </c:strRef>
          </c:tx>
          <c:spPr>
            <a:ln w="7727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7727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7030A0"/>
              </a:solidFill>
              <a:ln w="7727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 w="7727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9900"/>
              </a:solidFill>
              <a:ln w="7727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numFmt formatCode="0%" sourceLinked="0"/>
              <c:spPr>
                <a:noFill/>
                <a:ln w="15453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0%" sourceLinked="0"/>
              <c:spPr>
                <a:noFill/>
                <a:ln w="15453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%" sourceLinked="0"/>
              <c:spPr>
                <a:noFill/>
                <a:ln w="15453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1200" dirty="0"/>
                      <a:t>3%</a:t>
                    </a:r>
                  </a:p>
                </c:rich>
              </c:tx>
              <c:numFmt formatCode="0%" sourceLinked="0"/>
              <c:spPr>
                <a:noFill/>
                <a:ln w="15453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 w="1545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4"/>
                <c:pt idx="0">
                  <c:v>от 3 до 7 лет</c:v>
                </c:pt>
                <c:pt idx="1">
                  <c:v>от 8 до 12 лет</c:v>
                </c:pt>
                <c:pt idx="2">
                  <c:v>от 13 до 15 лет</c:v>
                </c:pt>
                <c:pt idx="3">
                  <c:v>от 16 до 18 лет</c:v>
                </c:pt>
              </c:strCache>
            </c:strRef>
          </c:cat>
          <c:val>
            <c:numRef>
              <c:f>Sheet1!$B$3:$H$3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solidFill>
          <a:srgbClr val="C0C0C0"/>
        </a:solidFill>
        <a:ln w="7727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5090077934631571"/>
          <c:y val="0.77501200409650284"/>
          <c:w val="0.77683065831604803"/>
          <c:h val="0.20791990553419626"/>
        </c:manualLayout>
      </c:layout>
      <c:overlay val="0"/>
      <c:spPr>
        <a:noFill/>
        <a:ln w="15453">
          <a:noFill/>
        </a:ln>
      </c:spPr>
      <c:txPr>
        <a:bodyPr/>
        <a:lstStyle/>
        <a:p>
          <a:pPr rtl="0">
            <a:defRPr sz="1200" b="1" i="0" u="none" strike="noStrike" baseline="0">
              <a:solidFill>
                <a:srgbClr val="000000"/>
              </a:solidFill>
              <a:latin typeface="+mj-lt"/>
              <a:ea typeface="Arial Cyr"/>
              <a:cs typeface="Arial Cyr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8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399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399" dirty="0"/>
              <a:t>Социальный состав воспитанников на </a:t>
            </a:r>
            <a:r>
              <a:rPr lang="ru-RU" sz="1399" dirty="0" smtClean="0"/>
              <a:t>01.03.2023</a:t>
            </a:r>
            <a:r>
              <a:rPr lang="ru-RU" sz="1399" baseline="0" dirty="0" smtClean="0"/>
              <a:t> </a:t>
            </a:r>
            <a:r>
              <a:rPr lang="ru-RU" sz="1399" dirty="0" smtClean="0"/>
              <a:t> </a:t>
            </a:r>
            <a:r>
              <a:rPr lang="ru-RU" sz="1399" dirty="0"/>
              <a:t>года</a:t>
            </a:r>
          </a:p>
        </c:rich>
      </c:tx>
      <c:layout>
        <c:manualLayout>
          <c:xMode val="edge"/>
          <c:yMode val="edge"/>
          <c:x val="0.11916254654214735"/>
          <c:y val="2.0270170631186826E-2"/>
        </c:manualLayout>
      </c:layout>
      <c:overlay val="0"/>
      <c:spPr>
        <a:noFill/>
        <a:ln w="15448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617107476949996E-2"/>
          <c:y val="0.14209405030558711"/>
          <c:w val="0.87087825560266507"/>
          <c:h val="0.61697091243980895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Количество детей</c:v>
                </c:pt>
              </c:strCache>
            </c:strRef>
          </c:tx>
          <c:spPr>
            <a:ln w="772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/>
          </c:dPt>
          <c:dPt>
            <c:idx val="1"/>
            <c:bubble3D val="0"/>
            <c:spPr/>
          </c:dPt>
          <c:dPt>
            <c:idx val="2"/>
            <c:bubble3D val="0"/>
            <c:spPr>
              <a:solidFill>
                <a:srgbClr val="FFFF00"/>
              </a:solidFill>
              <a:ln w="7725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/>
          </c:dPt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89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Sheet1!$B$1:$H$1</c:f>
              <c:strCache>
                <c:ptCount val="4"/>
                <c:pt idx="0">
                  <c:v>дети-сироты</c:v>
                </c:pt>
                <c:pt idx="1">
                  <c:v>дети, оставшиеся без попечения родителей</c:v>
                </c:pt>
                <c:pt idx="3">
                  <c:v>дети, находящиеся в трудной жизненной ситуации</c:v>
                </c:pt>
              </c:strCache>
            </c:strRef>
          </c:cat>
          <c:val>
            <c:numRef>
              <c:f>Sheet1!$B$2:$H$2</c:f>
              <c:numCache>
                <c:formatCode>0%</c:formatCode>
                <c:ptCount val="4"/>
                <c:pt idx="0">
                  <c:v>0.15</c:v>
                </c:pt>
                <c:pt idx="1">
                  <c:v>0.66</c:v>
                </c:pt>
                <c:pt idx="3">
                  <c:v>0.19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процент</c:v>
                </c:pt>
              </c:strCache>
            </c:strRef>
          </c:tx>
          <c:spPr>
            <a:ln w="7725">
              <a:solidFill>
                <a:srgbClr val="000000"/>
              </a:solidFill>
              <a:prstDash val="solid"/>
            </a:ln>
          </c:spPr>
          <c:dPt>
            <c:idx val="0"/>
            <c:bubble3D val="0"/>
            <c:spPr>
              <a:solidFill>
                <a:srgbClr val="FF0000"/>
              </a:solidFill>
              <a:ln w="7725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7030A0"/>
              </a:solidFill>
              <a:ln w="7725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FFFF00"/>
              </a:solidFill>
              <a:ln w="7725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9900"/>
              </a:solidFill>
              <a:ln w="7725">
                <a:solidFill>
                  <a:srgbClr val="000000"/>
                </a:solidFill>
                <a:prstDash val="solid"/>
              </a:ln>
            </c:spPr>
          </c:dPt>
          <c:dLbls>
            <c:dLbl>
              <c:idx val="0"/>
              <c:numFmt formatCode="0%" sourceLinked="0"/>
              <c:spPr>
                <a:noFill/>
                <a:ln w="15448">
                  <a:noFill/>
                </a:ln>
              </c:spPr>
              <c:txPr>
                <a:bodyPr/>
                <a:lstStyle/>
                <a:p>
                  <a:pPr>
                    <a:defRPr sz="1199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0%" sourceLinked="0"/>
              <c:spPr>
                <a:noFill/>
                <a:ln w="15448">
                  <a:noFill/>
                </a:ln>
              </c:spPr>
              <c:txPr>
                <a:bodyPr/>
                <a:lstStyle/>
                <a:p>
                  <a:pPr>
                    <a:defRPr sz="1199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numFmt formatCode="0%" sourceLinked="0"/>
              <c:spPr>
                <a:noFill/>
                <a:ln w="15448">
                  <a:noFill/>
                </a:ln>
              </c:spPr>
              <c:txPr>
                <a:bodyPr/>
                <a:lstStyle/>
                <a:p>
                  <a:pPr>
                    <a:defRPr sz="1199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tx>
                <c:rich>
                  <a:bodyPr/>
                  <a:lstStyle/>
                  <a:p>
                    <a:pPr>
                      <a:defRPr sz="1199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 sz="1199" dirty="0"/>
                      <a:t>3%</a:t>
                    </a:r>
                  </a:p>
                </c:rich>
              </c:tx>
              <c:numFmt formatCode="0%" sourceLinked="0"/>
              <c:spPr>
                <a:noFill/>
                <a:ln w="15448">
                  <a:noFill/>
                </a:ln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 w="1544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99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Sheet1!$B$1:$H$1</c:f>
              <c:strCache>
                <c:ptCount val="4"/>
                <c:pt idx="0">
                  <c:v>дети-сироты</c:v>
                </c:pt>
                <c:pt idx="1">
                  <c:v>дети, оставшиеся без попечения родителей</c:v>
                </c:pt>
                <c:pt idx="3">
                  <c:v>дети, находящиеся в трудной жизненной ситуации</c:v>
                </c:pt>
              </c:strCache>
            </c:strRef>
          </c:cat>
          <c:val>
            <c:numRef>
              <c:f>Sheet1!$B$3:$H$3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solidFill>
          <a:srgbClr val="C0C0C0"/>
        </a:solidFill>
        <a:ln w="7725">
          <a:solidFill>
            <a:srgbClr val="808080"/>
          </a:solidFill>
          <a:prstDash val="solid"/>
        </a:ln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"/>
          <c:y val="0.80917149507254993"/>
          <c:w val="1"/>
          <c:h val="0.18300004952211157"/>
        </c:manualLayout>
      </c:layout>
      <c:overlay val="1"/>
      <c:spPr>
        <a:noFill/>
        <a:ln w="15448">
          <a:noFill/>
        </a:ln>
      </c:spPr>
      <c:txPr>
        <a:bodyPr/>
        <a:lstStyle/>
        <a:p>
          <a:pPr>
            <a:defRPr sz="1199" b="1" i="0" u="none" strike="noStrike" baseline="0">
              <a:solidFill>
                <a:srgbClr val="000000"/>
              </a:solidFill>
              <a:latin typeface="Times New Roman" panose="02020603050405020304" pitchFamily="18" charset="0"/>
              <a:ea typeface="Arial Cyr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08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994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994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483B3C-B53D-4AAC-87A1-08147D15D60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6981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B947-9893-43C6-9E2B-B5EC592DBE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65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3A91A-828D-4BF6-81AD-88F99326C0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820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19D5B-7E43-4B00-BF60-A99D8FF807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769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BEEFF-64B9-40FE-A4AA-31B63007E8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8545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85A65-7058-40BE-8549-5CF7C53CB0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980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21BC1-A391-4B7D-AC94-53D259E37D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805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2370B-2700-4977-9C0A-35F4EF9024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323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E13A3-3883-41EA-AD55-C08AFDB228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804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0863-D65C-46B7-B9C5-C9C54829EC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006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1E072-7AC8-4F65-928D-EEAB36C4F4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3324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CFCA2-AC4C-4AE3-902C-E3F56874D4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22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altLang="ru-RU" sz="2400" smtClean="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defRPr/>
                </a:pPr>
                <a:endParaRPr lang="ru-RU" altLang="ru-RU" sz="2400" smtClean="0"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892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2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4CE3864D-2994-4F56-A4B5-4D4D7EC65E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200" b="1" dirty="0" smtClean="0"/>
              <a:t>«Внедрение технологии наставничества в деятельность учреждения»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ru-RU" altLang="ru-RU" sz="2000" b="1" i="1" dirty="0">
                <a:latin typeface="+mj-lt"/>
              </a:rPr>
              <a:t>БУ СО ВО «</a:t>
            </a:r>
            <a:r>
              <a:rPr lang="ru-RU" altLang="ru-RU" sz="2000" b="1" i="1" dirty="0" err="1">
                <a:latin typeface="+mj-lt"/>
              </a:rPr>
              <a:t>Тотемский</a:t>
            </a:r>
            <a:r>
              <a:rPr lang="ru-RU" altLang="ru-RU" sz="2000" b="1" i="1" dirty="0">
                <a:latin typeface="+mj-lt"/>
              </a:rPr>
              <a:t>   центр помощи детям, оставшимся без попечения родителей»</a:t>
            </a:r>
            <a:br>
              <a:rPr lang="ru-RU" altLang="ru-RU" sz="2000" b="1" i="1" dirty="0">
                <a:latin typeface="+mj-lt"/>
              </a:rPr>
            </a:br>
            <a:endParaRPr lang="ru-RU" altLang="ru-RU" sz="2000" b="1" i="1" dirty="0" smtClean="0">
              <a:latin typeface="+mj-lt"/>
            </a:endParaRPr>
          </a:p>
          <a:p>
            <a:pPr algn="r" eaLnBrk="1" hangingPunct="1"/>
            <a:r>
              <a:rPr lang="ru-RU" altLang="ru-RU" sz="1600" b="1" dirty="0" err="1" smtClean="0">
                <a:latin typeface="Times New Roman" panose="02020603050405020304" pitchFamily="18" charset="0"/>
              </a:rPr>
              <a:t>Мишуринская</a:t>
            </a:r>
            <a:r>
              <a:rPr lang="ru-RU" altLang="ru-RU" sz="1600" b="1" dirty="0" smtClean="0">
                <a:latin typeface="Times New Roman" panose="02020603050405020304" pitchFamily="18" charset="0"/>
              </a:rPr>
              <a:t> Е.В., </a:t>
            </a:r>
          </a:p>
          <a:p>
            <a:pPr algn="r" eaLnBrk="1" hangingPunct="1"/>
            <a:r>
              <a:rPr lang="ru-RU" altLang="ru-RU" sz="1600" b="1" dirty="0" smtClean="0">
                <a:latin typeface="Times New Roman" panose="02020603050405020304" pitchFamily="18" charset="0"/>
              </a:rPr>
              <a:t>заместитель директора по ВРР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7272808" cy="5709096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1" dirty="0">
                <a:latin typeface="+mj-lt"/>
              </a:rPr>
              <a:t>«Организация </a:t>
            </a:r>
            <a:r>
              <a:rPr lang="ru-RU" sz="2000" b="1" dirty="0" err="1">
                <a:latin typeface="+mj-lt"/>
              </a:rPr>
              <a:t>постинтернатного</a:t>
            </a:r>
            <a:r>
              <a:rPr lang="ru-RU" sz="2000" b="1" dirty="0">
                <a:latin typeface="+mj-lt"/>
              </a:rPr>
              <a:t> сопровождения и </a:t>
            </a:r>
            <a:r>
              <a:rPr lang="ru-RU" sz="2000" b="1" dirty="0" smtClean="0">
                <a:latin typeface="+mj-lt"/>
              </a:rPr>
              <a:t>адаптации </a:t>
            </a:r>
            <a:r>
              <a:rPr lang="ru-RU" sz="2000" b="1" dirty="0">
                <a:latin typeface="+mj-lt"/>
              </a:rPr>
              <a:t>выпускников организаций для детей-сирот и детей, оставшихся без попечения родителей» </a:t>
            </a:r>
            <a:endParaRPr lang="ru-RU" sz="2000" b="1" dirty="0" smtClean="0">
              <a:latin typeface="+mj-lt"/>
            </a:endParaRPr>
          </a:p>
          <a:p>
            <a:pPr marL="0" indent="0" algn="just">
              <a:buNone/>
            </a:pPr>
            <a:r>
              <a:rPr lang="ru-RU" sz="2000" b="1" dirty="0" smtClean="0">
                <a:latin typeface="+mj-lt"/>
              </a:rPr>
              <a:t>г</a:t>
            </a:r>
            <a:r>
              <a:rPr lang="ru-RU" sz="2000" b="1" dirty="0">
                <a:latin typeface="+mj-lt"/>
              </a:rPr>
              <a:t>. </a:t>
            </a:r>
            <a:r>
              <a:rPr lang="ru-RU" sz="2000" b="1" dirty="0" smtClean="0">
                <a:latin typeface="+mj-lt"/>
              </a:rPr>
              <a:t>Курск, ноябрь 2018 года.</a:t>
            </a:r>
            <a:endParaRPr lang="ru-RU" sz="2000" b="1" dirty="0">
              <a:latin typeface="+mj-lt"/>
            </a:endParaRPr>
          </a:p>
        </p:txBody>
      </p:sp>
      <p:pic>
        <p:nvPicPr>
          <p:cNvPr id="5" name="Picture 2" descr="https://xn----htbbmfenopphb3d.xn--p1ai/images/img/novosti/2018/2018_11/stazhrovka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037" y="1772816"/>
            <a:ext cx="384042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" descr="F:\Фото\фото центра\DSC00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5" y="2348880"/>
            <a:ext cx="4104456" cy="3065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D18AA82-3749-43EE-A7E3-EADAD000C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798502"/>
            <a:ext cx="1841478" cy="17678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2965" y="541424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ОКУ «Центр сопровождения замещающих семей и граждан из числа детей-сирот и детей, оставшихся без попечения родителей»</a:t>
            </a:r>
            <a:endParaRPr lang="ru-RU" sz="1600" i="1" dirty="0"/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32165"/>
            <a:ext cx="1224136" cy="92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7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85" y="196881"/>
            <a:ext cx="4110644" cy="2739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18" name="Picture 2" descr="https://xn----htbbmfenopphb3d.xn--p1ai/images/img/novosti/2019/2019_05/23may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524"/>
            <a:ext cx="4176464" cy="2785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31931"/>
            <a:ext cx="4104456" cy="29827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238558" y="2935925"/>
            <a:ext cx="169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25.02.2019 года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053215"/>
            <a:ext cx="1877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23 мая 2019 года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3468669"/>
            <a:ext cx="4104456" cy="29827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13457"/>
            <a:ext cx="4032448" cy="293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7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i="1" dirty="0"/>
              <a:t>2-й этап – Формирование нормативной базы деятельности.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+mj-lt"/>
              </a:rPr>
              <a:t>Разработка необходимых для работы нормативно – правовых документов.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Ð§ÑÐ¾ ÑÐ°ÐºÐ¾Ðµ Ð½ÐµÐ·Ð°ÐºÐ¾Ð½ÑÐµÐ½Ð½Ð¾Ðµ Ð¸ Ð½ÐµÐ¿Ð¾Ð»Ð½Ð¾Ðµ Ð²ÑÑÑÐµÐµ Ð¾Ð±ÑÐ°Ð·Ð¾Ð²Ð°Ð½Ð¸Ðµ? Ð£Ð³Ð¾Ð»Ð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08920"/>
            <a:ext cx="3312367" cy="2114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https://avatars.mds.yandex.net/get-pdb/27625/530ef363-5825-4517-936b-4cb7c366824b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35" y="3411344"/>
            <a:ext cx="2970762" cy="289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90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04664"/>
            <a:ext cx="4057233" cy="55798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34" y="404664"/>
            <a:ext cx="4149469" cy="57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77814"/>
            <a:ext cx="7772400" cy="5853112"/>
          </a:xfrm>
        </p:spPr>
        <p:txBody>
          <a:bodyPr/>
          <a:lstStyle/>
          <a:p>
            <a:pPr marL="0" indent="0" algn="ctr">
              <a:buNone/>
            </a:pPr>
            <a:endParaRPr lang="ru-RU" sz="1600" b="1" i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ru-RU" sz="1600" b="1" i="1" dirty="0" smtClean="0">
                <a:solidFill>
                  <a:srgbClr val="0000FF"/>
                </a:solidFill>
              </a:rPr>
              <a:t>Проект по внедрению </a:t>
            </a:r>
            <a:r>
              <a:rPr lang="ru-RU" sz="1600" b="1" i="1" dirty="0">
                <a:solidFill>
                  <a:srgbClr val="0000FF"/>
                </a:solidFill>
              </a:rPr>
              <a:t>технологии наставничества в деятельность </a:t>
            </a:r>
            <a:r>
              <a:rPr lang="ru-RU" sz="1600" b="1" i="1" dirty="0" smtClean="0">
                <a:solidFill>
                  <a:srgbClr val="0000FF"/>
                </a:solidFill>
              </a:rPr>
              <a:t>учреждения</a:t>
            </a:r>
          </a:p>
          <a:p>
            <a:pPr marL="0" indent="0" algn="ctr">
              <a:buNone/>
            </a:pPr>
            <a:r>
              <a:rPr lang="ru-RU" sz="1600" b="1" i="1" dirty="0" smtClean="0">
                <a:solidFill>
                  <a:srgbClr val="0000FF"/>
                </a:solidFill>
              </a:rPr>
              <a:t>(01.01.19-31.12.2020)</a:t>
            </a:r>
            <a:endParaRPr lang="ru-RU" sz="1600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sz="1800" b="1" dirty="0" smtClean="0">
                <a:latin typeface="+mj-lt"/>
              </a:rPr>
              <a:t>Цель </a:t>
            </a:r>
            <a:r>
              <a:rPr lang="ru-RU" sz="1800" b="1" dirty="0">
                <a:latin typeface="+mj-lt"/>
              </a:rPr>
              <a:t>проекта</a:t>
            </a:r>
            <a:r>
              <a:rPr lang="ru-RU" sz="1800" dirty="0">
                <a:latin typeface="+mj-lt"/>
              </a:rPr>
              <a:t>: внедрение технологии наставничества в деятельность учреждения.</a:t>
            </a:r>
          </a:p>
          <a:p>
            <a:pPr marL="0" indent="0">
              <a:buNone/>
            </a:pPr>
            <a:r>
              <a:rPr lang="ru-RU" sz="1800" b="1" dirty="0" smtClean="0">
                <a:latin typeface="+mj-lt"/>
              </a:rPr>
              <a:t>Задачи </a:t>
            </a:r>
            <a:r>
              <a:rPr lang="ru-RU" sz="1800" b="1" dirty="0">
                <a:latin typeface="+mj-lt"/>
              </a:rPr>
              <a:t>проекта:</a:t>
            </a:r>
            <a:endParaRPr lang="ru-RU" sz="1800" dirty="0">
              <a:latin typeface="+mj-lt"/>
            </a:endParaRP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1. Разработать нормативно – правовую базу в учреждении для использования технологии наставничества.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2. Организовать взаимодействие с учреждениями, занимающимися технологиями наставничества  с целью изучения опыта по внедрению технологии наставничества.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3. Систематизировать информацию по данной теме и оформить методические материалы по использованию технологии наставничества в учреждении.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 </a:t>
            </a:r>
            <a:r>
              <a:rPr lang="ru-RU" sz="1800" dirty="0" smtClean="0">
                <a:latin typeface="+mj-lt"/>
              </a:rPr>
              <a:t>4</a:t>
            </a:r>
            <a:r>
              <a:rPr lang="ru-RU" sz="1800" dirty="0">
                <a:latin typeface="+mj-lt"/>
              </a:rPr>
              <a:t>. Повысить знания педагогов учреждения по применению технологии наставничества.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 </a:t>
            </a:r>
            <a:r>
              <a:rPr lang="ru-RU" sz="1800" dirty="0" smtClean="0">
                <a:latin typeface="+mj-lt"/>
              </a:rPr>
              <a:t>5</a:t>
            </a:r>
            <a:r>
              <a:rPr lang="ru-RU" sz="1800" dirty="0">
                <a:latin typeface="+mj-lt"/>
              </a:rPr>
              <a:t>. Информировать население </a:t>
            </a:r>
            <a:r>
              <a:rPr lang="ru-RU" sz="1800" dirty="0" err="1">
                <a:latin typeface="+mj-lt"/>
              </a:rPr>
              <a:t>Тотемского</a:t>
            </a:r>
            <a:r>
              <a:rPr lang="ru-RU" sz="1800" dirty="0">
                <a:latin typeface="+mj-lt"/>
              </a:rPr>
              <a:t> района об использовании технологии наставничества с целью привлечения потенциальных наставников к сопровождению воспитанников учреждения.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6. Разработать и реализовать план мероприятий по реализации проекта.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38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630907"/>
          </a:xfrm>
        </p:spPr>
        <p:txBody>
          <a:bodyPr/>
          <a:lstStyle/>
          <a:p>
            <a:pPr algn="ctr"/>
            <a:r>
              <a:rPr lang="ru-RU" sz="2000" b="1" dirty="0"/>
              <a:t>Направления деятельности по реализации проекта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980728"/>
            <a:ext cx="6825952" cy="5150197"/>
          </a:xfrm>
        </p:spPr>
        <p:txBody>
          <a:bodyPr/>
          <a:lstStyle/>
          <a:p>
            <a:pPr lvl="0"/>
            <a:r>
              <a:rPr lang="ru-RU" sz="1600" dirty="0">
                <a:latin typeface="+mj-lt"/>
              </a:rPr>
              <a:t>повышение профессиональной компетентности педагогов учреждения по вопросу организационных, методических, реабилитационных, правовых технологий подготовки и формирования пар «наставник» - «подопечный»</a:t>
            </a:r>
          </a:p>
          <a:p>
            <a:pPr lvl="0"/>
            <a:r>
              <a:rPr lang="ru-RU" sz="1600" dirty="0">
                <a:latin typeface="+mj-lt"/>
              </a:rPr>
              <a:t>обучение кандидатов в наставники по программе, утвержденной директором учреждения</a:t>
            </a:r>
          </a:p>
          <a:p>
            <a:pPr lvl="0"/>
            <a:r>
              <a:rPr lang="ru-RU" sz="1600" dirty="0">
                <a:latin typeface="+mj-lt"/>
              </a:rPr>
              <a:t>оказание  консультативной  помощи кандидатам в наставники, наставникам воспитанников</a:t>
            </a:r>
          </a:p>
          <a:p>
            <a:pPr lvl="0"/>
            <a:r>
              <a:rPr lang="ru-RU" sz="1600" dirty="0">
                <a:latin typeface="+mj-lt"/>
              </a:rPr>
              <a:t>формирование позитивного общественного мнения по применению технологии наставничества, вовлечение кандидатов в наставники из числа представителей органов власти, трудовых коллективов, общественных объединений, военнослужащих, ветеранов войны и труда, студентов высших и средних профессиональных учебных заведений, осуществляющих подготовку по педагогическим и военным специальностям, сотрудники учреждения, других граждан, имеющих положительную репутацию, способных по своим деловым и моральным качествам стать социально положительным примером воспитанникам в совместной позитивной деятельности в различных жизненных сферах.</a:t>
            </a:r>
          </a:p>
          <a:p>
            <a:pPr lvl="0"/>
            <a:r>
              <a:rPr lang="ru-RU" sz="1600" dirty="0">
                <a:latin typeface="+mj-lt"/>
              </a:rPr>
              <a:t>разработка программы подготовки кандидатов в наставники, инновационных технологий работы учреждения по формированию пар «наставник» - «подопечный»</a:t>
            </a:r>
          </a:p>
          <a:p>
            <a:endParaRPr lang="ru-RU" dirty="0"/>
          </a:p>
        </p:txBody>
      </p:sp>
      <p:pic>
        <p:nvPicPr>
          <p:cNvPr id="4" name="Рисунок 3" descr="http://pluspng.com/img-png/png-mentor-mentor-800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2420" r="13346" b="3209"/>
          <a:stretch/>
        </p:blipFill>
        <p:spPr bwMode="auto">
          <a:xfrm>
            <a:off x="7380312" y="1772816"/>
            <a:ext cx="1692696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97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7024"/>
            <a:ext cx="4186808" cy="57580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5" y="397024"/>
            <a:ext cx="4186809" cy="57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987061" cy="6858676"/>
          </a:xfrm>
        </p:spPr>
      </p:pic>
      <p:pic>
        <p:nvPicPr>
          <p:cNvPr id="61442" name="Picture 2" descr="orig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212" y="621653"/>
            <a:ext cx="1865038" cy="15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Creating-A-Social-Media-Br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58" y="4437112"/>
            <a:ext cx="1812926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56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i="1" dirty="0" smtClean="0"/>
              <a:t>3-й </a:t>
            </a:r>
            <a:r>
              <a:rPr lang="ru-RU" sz="2400" b="1" i="1" dirty="0"/>
              <a:t>этап – </a:t>
            </a:r>
            <a:r>
              <a:rPr lang="ru-RU" sz="2400" b="1" i="1" dirty="0" smtClean="0"/>
              <a:t>Практический.</a:t>
            </a:r>
            <a:endParaRPr lang="ru-RU" sz="2400" dirty="0"/>
          </a:p>
        </p:txBody>
      </p:sp>
      <p:pic>
        <p:nvPicPr>
          <p:cNvPr id="2050" name="Picture 2" descr="https://i.pinimg.com/originals/19/fa/22/19fa2277980e7f0d4ce9daed8b3809e8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64904"/>
            <a:ext cx="3332907" cy="333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S00441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5004048" y="2996952"/>
            <a:ext cx="336215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8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414883"/>
          </a:xfrm>
        </p:spPr>
        <p:txBody>
          <a:bodyPr/>
          <a:lstStyle/>
          <a:p>
            <a:pPr algn="ctr"/>
            <a:r>
              <a:rPr lang="ru-RU" sz="2400" b="1" dirty="0" smtClean="0"/>
              <a:t>Программа «Шагаем вместе»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b="1" dirty="0">
                <a:latin typeface="+mj-lt"/>
              </a:rPr>
              <a:t>Цель программы: </a:t>
            </a:r>
            <a:endParaRPr lang="ru-RU" sz="1600" dirty="0">
              <a:latin typeface="+mj-lt"/>
            </a:endParaRPr>
          </a:p>
          <a:p>
            <a:r>
              <a:rPr lang="ru-RU" sz="1600" dirty="0">
                <a:latin typeface="+mj-lt"/>
              </a:rPr>
              <a:t>Подготовка воспитанников и выпускников учреждения к самостоятельной жизни путем организации индивидуального общения с наставником. </a:t>
            </a:r>
          </a:p>
          <a:p>
            <a:pPr marL="0" indent="0">
              <a:buNone/>
            </a:pPr>
            <a:r>
              <a:rPr lang="ru-RU" sz="1600" b="1" dirty="0">
                <a:latin typeface="+mj-lt"/>
              </a:rPr>
              <a:t>Задачи программы: </a:t>
            </a:r>
            <a:endParaRPr lang="ru-RU" sz="1600" dirty="0">
              <a:latin typeface="+mj-lt"/>
            </a:endParaRPr>
          </a:p>
          <a:p>
            <a:pPr lvl="0"/>
            <a:r>
              <a:rPr lang="ru-RU" sz="1600" dirty="0">
                <a:latin typeface="+mj-lt"/>
              </a:rPr>
              <a:t>привлечение общественности к проблеме социальной адаптации воспитанников и выпускников учреждения;</a:t>
            </a:r>
          </a:p>
          <a:p>
            <a:pPr lvl="0"/>
            <a:r>
              <a:rPr lang="ru-RU" sz="1600" dirty="0">
                <a:latin typeface="+mj-lt"/>
              </a:rPr>
              <a:t>эффективное использование ресурсов наставника, воспитанника, выпускника, способствующих полноценной социальной интеграции, повышению качества жизни, раскрытию личностного потенциала  участников программы; </a:t>
            </a:r>
          </a:p>
          <a:p>
            <a:pPr lvl="0"/>
            <a:r>
              <a:rPr lang="ru-RU" sz="1600" dirty="0">
                <a:latin typeface="+mj-lt"/>
              </a:rPr>
              <a:t>обретение воспитанником и выпускником учреждения  «значимого взрослого» в лице наставника.</a:t>
            </a:r>
            <a:r>
              <a:rPr lang="ru-RU" sz="1600" b="1" dirty="0">
                <a:latin typeface="+mj-lt"/>
              </a:rPr>
              <a:t> </a:t>
            </a:r>
            <a:endParaRPr lang="ru-RU" sz="1600" dirty="0"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6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342875"/>
          </a:xfrm>
        </p:spPr>
        <p:txBody>
          <a:bodyPr/>
          <a:lstStyle/>
          <a:p>
            <a:pPr algn="ctr" eaLnBrk="1" hangingPunct="1"/>
            <a:r>
              <a:rPr lang="ru-RU" altLang="ru-RU" sz="3800" b="1" dirty="0" smtClean="0"/>
              <a:t/>
            </a:r>
            <a:br>
              <a:rPr lang="ru-RU" altLang="ru-RU" sz="3800" b="1" dirty="0" smtClean="0"/>
            </a:br>
            <a:r>
              <a:rPr lang="ru-RU" altLang="ru-RU" sz="2400" b="1" i="1" dirty="0"/>
              <a:t>БУ СО ВО «</a:t>
            </a:r>
            <a:r>
              <a:rPr lang="ru-RU" altLang="ru-RU" sz="2400" b="1" i="1" dirty="0" err="1"/>
              <a:t>Тотемский</a:t>
            </a:r>
            <a:r>
              <a:rPr lang="ru-RU" altLang="ru-RU" sz="2400" b="1" i="1" dirty="0"/>
              <a:t>   центр помощи детям, оставшимся без попечения родителей» </a:t>
            </a:r>
            <a:r>
              <a:rPr lang="ru-RU" altLang="ru-RU" sz="2400" b="1" i="1" dirty="0" smtClean="0"/>
              <a:t/>
            </a:r>
            <a:br>
              <a:rPr lang="ru-RU" altLang="ru-RU" sz="2400" b="1" i="1" dirty="0" smtClean="0"/>
            </a:br>
            <a:endParaRPr lang="ru-RU" altLang="ru-RU" sz="1800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1412875"/>
            <a:ext cx="7772400" cy="4530725"/>
          </a:xfrm>
        </p:spPr>
        <p:txBody>
          <a:bodyPr/>
          <a:lstStyle/>
          <a:p>
            <a:r>
              <a:rPr lang="ru-RU" sz="2000" u="sng" dirty="0" smtClean="0">
                <a:latin typeface="+mj-lt"/>
              </a:rPr>
              <a:t>Цель работы:</a:t>
            </a:r>
            <a:r>
              <a:rPr lang="ru-RU" sz="2000" dirty="0" smtClean="0">
                <a:latin typeface="+mj-lt"/>
              </a:rPr>
              <a:t>  </a:t>
            </a:r>
            <a:r>
              <a:rPr lang="ru-RU" sz="2000" dirty="0">
                <a:latin typeface="+mj-lt"/>
              </a:rPr>
              <a:t>повышение качества содержания и воспитания детей – сирот и детей, оставшихся без попечения родителей, детей, находящихся в трудной жизненной ситуации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2400" b="1" dirty="0" smtClean="0">
              <a:latin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08920"/>
            <a:ext cx="5328084" cy="355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702915"/>
          </a:xfrm>
        </p:spPr>
        <p:txBody>
          <a:bodyPr/>
          <a:lstStyle/>
          <a:p>
            <a:pPr algn="ctr"/>
            <a:r>
              <a:rPr lang="ru-RU" sz="2400" b="1" u="sng" dirty="0"/>
              <a:t>Механизм реализации программы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19256" cy="5150197"/>
          </a:xfrm>
        </p:spPr>
        <p:txBody>
          <a:bodyPr/>
          <a:lstStyle/>
          <a:p>
            <a:pPr lvl="0"/>
            <a:r>
              <a:rPr lang="ru-RU" sz="1800" dirty="0">
                <a:latin typeface="+mj-lt"/>
              </a:rPr>
              <a:t>До потенциальных наставников доводится информация о программе. Обращение желающего стать наставником к организаторам программы происходит лично, потенциальный наставник получает приглашение на первичную беседу. </a:t>
            </a:r>
          </a:p>
          <a:p>
            <a:pPr lvl="0"/>
            <a:r>
              <a:rPr lang="ru-RU" sz="1800" dirty="0">
                <a:latin typeface="+mj-lt"/>
              </a:rPr>
              <a:t>В ходе беседы кураторы дают кандидату в наставники наиболее полную информацию, отвечают на вопросы и помогают определиться, насколько ему подходит участие в программе.  </a:t>
            </a:r>
          </a:p>
          <a:p>
            <a:pPr lvl="0"/>
            <a:r>
              <a:rPr lang="ru-RU" sz="1800" dirty="0">
                <a:latin typeface="+mj-lt"/>
              </a:rPr>
              <a:t>Дальнейшая процедура отбора включает в себя анкетирование кандидата в наставники. Далее кандидаты переходят к обучающим занятиям. </a:t>
            </a:r>
          </a:p>
          <a:p>
            <a:pPr lvl="0"/>
            <a:r>
              <a:rPr lang="ru-RU" sz="1800" dirty="0">
                <a:latin typeface="+mj-lt"/>
              </a:rPr>
              <a:t>Курс обучения наставника включает в себя обучающие занятия, тренинги и мероприятия с будущими наставниками в соответствии с учебным планом.  </a:t>
            </a:r>
          </a:p>
          <a:p>
            <a:pPr lvl="0"/>
            <a:r>
              <a:rPr lang="ru-RU" sz="1800" dirty="0">
                <a:latin typeface="+mj-lt"/>
              </a:rPr>
              <a:t>Наставникам, прошедшим обучение, подбираются пары. Каждой паре «наставник-ребенок» назначается куратор, сопровождающий на протяжении всего процесса наставничества.  </a:t>
            </a:r>
          </a:p>
          <a:p>
            <a:pPr lvl="0"/>
            <a:r>
              <a:rPr lang="ru-RU" sz="1800" dirty="0">
                <a:latin typeface="+mj-lt"/>
              </a:rPr>
              <a:t>По завершению срока действия программы пара может прекратить свое общение или продолжить его по согласованию участников и куратора.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34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7813"/>
            <a:ext cx="3203021" cy="45307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92696"/>
            <a:ext cx="3314303" cy="46881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61" y="1628800"/>
            <a:ext cx="3454641" cy="48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Объект 604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856" y="188640"/>
            <a:ext cx="7226944" cy="5203133"/>
          </a:xfrm>
          <a:prstGeom prst="rect">
            <a:avLst/>
          </a:prstGeom>
          <a:ln w="88900" cap="sq" cmpd="thickThin">
            <a:solidFill>
              <a:srgbClr val="93E3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0418" name="Рисунок 60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6624736" cy="4758268"/>
          </a:xfrm>
          <a:prstGeom prst="rect">
            <a:avLst/>
          </a:prstGeom>
          <a:ln w="88900" cap="sq" cmpd="thickThin">
            <a:solidFill>
              <a:srgbClr val="93E3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9033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Объект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9675" y="3933825"/>
            <a:ext cx="2736850" cy="1824038"/>
          </a:xfrm>
        </p:spPr>
      </p:pic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206" y="368478"/>
            <a:ext cx="2349398" cy="313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9" y="4005264"/>
            <a:ext cx="27003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358806"/>
            <a:ext cx="3142202" cy="314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 b="25371"/>
          <a:stretch>
            <a:fillRect/>
          </a:stretch>
        </p:blipFill>
        <p:spPr bwMode="auto">
          <a:xfrm>
            <a:off x="129803" y="3963786"/>
            <a:ext cx="1370013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12201" r="10101" b="24800"/>
          <a:stretch>
            <a:fillRect/>
          </a:stretch>
        </p:blipFill>
        <p:spPr bwMode="auto">
          <a:xfrm>
            <a:off x="1689101" y="3944938"/>
            <a:ext cx="15906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332656"/>
            <a:ext cx="2429138" cy="324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1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630237"/>
          </a:xfrm>
        </p:spPr>
        <p:txBody>
          <a:bodyPr/>
          <a:lstStyle/>
          <a:p>
            <a:pPr algn="ctr"/>
            <a:r>
              <a:rPr lang="ru-RU" altLang="ru-RU" sz="2400" b="1" u="sng" dirty="0" smtClean="0"/>
              <a:t>Результат</a:t>
            </a:r>
            <a:endParaRPr lang="ru-RU" altLang="ru-RU" sz="2400" b="1" dirty="0" smtClean="0"/>
          </a:p>
        </p:txBody>
      </p:sp>
      <p:sp>
        <p:nvSpPr>
          <p:cNvPr id="47107" name="Объект 2"/>
          <p:cNvSpPr>
            <a:spLocks noGrp="1"/>
          </p:cNvSpPr>
          <p:nvPr>
            <p:ph idx="1"/>
          </p:nvPr>
        </p:nvSpPr>
        <p:spPr>
          <a:xfrm>
            <a:off x="827584" y="879882"/>
            <a:ext cx="7772400" cy="4530725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000" dirty="0" smtClean="0">
                <a:latin typeface="+mj-lt"/>
              </a:rPr>
              <a:t>В 2022 году прошли подготовку </a:t>
            </a:r>
            <a:r>
              <a:rPr lang="ru-RU" sz="2000" dirty="0">
                <a:latin typeface="+mj-lt"/>
              </a:rPr>
              <a:t>и привлечены к работе с детьми 6</a:t>
            </a:r>
            <a:r>
              <a:rPr lang="ru-RU" sz="2000" dirty="0" smtClean="0">
                <a:latin typeface="+mj-lt"/>
              </a:rPr>
              <a:t> </a:t>
            </a:r>
            <a:r>
              <a:rPr lang="ru-RU" sz="2000" dirty="0">
                <a:latin typeface="+mj-lt"/>
              </a:rPr>
              <a:t>наставников. Из них в парах «воспитанник-наставник» -  </a:t>
            </a:r>
            <a:r>
              <a:rPr lang="ru-RU" sz="2000" dirty="0" smtClean="0">
                <a:latin typeface="+mj-lt"/>
              </a:rPr>
              <a:t>4 </a:t>
            </a:r>
            <a:r>
              <a:rPr lang="ru-RU" sz="2000" dirty="0">
                <a:latin typeface="+mj-lt"/>
              </a:rPr>
              <a:t>человека, в парах «выпускник-наставник» - 2 человека. </a:t>
            </a:r>
            <a:endParaRPr lang="ru-RU" sz="2000" dirty="0" smtClean="0">
              <a:latin typeface="+mj-lt"/>
            </a:endParaRPr>
          </a:p>
          <a:p>
            <a:pPr>
              <a:buFontTx/>
              <a:buChar char="-"/>
            </a:pPr>
            <a:r>
              <a:rPr lang="ru-RU" sz="2000" dirty="0" smtClean="0">
                <a:latin typeface="+mj-lt"/>
              </a:rPr>
              <a:t>Сформировано 22 пары, в том числе 5 пар «наставник – выпускник».</a:t>
            </a:r>
          </a:p>
          <a:p>
            <a:pPr marL="0" lvl="0" indent="0">
              <a:buNone/>
            </a:pPr>
            <a:r>
              <a:rPr lang="ru-RU" sz="2000" dirty="0" smtClean="0">
                <a:latin typeface="+mj-lt"/>
              </a:rPr>
              <a:t>- Личностные </a:t>
            </a:r>
            <a:r>
              <a:rPr lang="ru-RU" sz="2000" dirty="0">
                <a:latin typeface="+mj-lt"/>
              </a:rPr>
              <a:t>изменения воспитанников:</a:t>
            </a:r>
          </a:p>
          <a:p>
            <a:r>
              <a:rPr lang="ru-RU" sz="2000" dirty="0" smtClean="0">
                <a:latin typeface="+mj-lt"/>
              </a:rPr>
              <a:t>улучшение </a:t>
            </a:r>
            <a:r>
              <a:rPr lang="ru-RU" sz="2000" dirty="0">
                <a:latin typeface="+mj-lt"/>
              </a:rPr>
              <a:t>внутреннего психологического комфорта подростков;</a:t>
            </a:r>
          </a:p>
          <a:p>
            <a:r>
              <a:rPr lang="ru-RU" sz="2000" dirty="0" smtClean="0">
                <a:latin typeface="+mj-lt"/>
              </a:rPr>
              <a:t>повышение </a:t>
            </a:r>
            <a:r>
              <a:rPr lang="ru-RU" sz="2000" dirty="0">
                <a:latin typeface="+mj-lt"/>
              </a:rPr>
              <a:t>самооценки, уверенности;</a:t>
            </a:r>
          </a:p>
          <a:p>
            <a:r>
              <a:rPr lang="ru-RU" sz="2000" dirty="0" smtClean="0">
                <a:latin typeface="+mj-lt"/>
              </a:rPr>
              <a:t>повышение </a:t>
            </a:r>
            <a:r>
              <a:rPr lang="ru-RU" sz="2000" dirty="0">
                <a:latin typeface="+mj-lt"/>
              </a:rPr>
              <a:t>уровня  коммуникативных и социальных навыков;</a:t>
            </a:r>
          </a:p>
          <a:p>
            <a:r>
              <a:rPr lang="ru-RU" sz="2000" dirty="0" smtClean="0">
                <a:latin typeface="+mj-lt"/>
              </a:rPr>
              <a:t>более </a:t>
            </a:r>
            <a:r>
              <a:rPr lang="ru-RU" sz="2000" dirty="0">
                <a:latin typeface="+mj-lt"/>
              </a:rPr>
              <a:t>четкие реалистичные представления подростками по поводу выбора своей — будущей профессии, о своём будущем;</a:t>
            </a:r>
          </a:p>
          <a:p>
            <a:r>
              <a:rPr lang="ru-RU" sz="2000" dirty="0" smtClean="0">
                <a:latin typeface="+mj-lt"/>
              </a:rPr>
              <a:t>Снижение количества правонарушений у подростков.</a:t>
            </a:r>
            <a:endParaRPr lang="ru-RU" sz="2000" dirty="0">
              <a:latin typeface="+mj-lt"/>
            </a:endParaRPr>
          </a:p>
          <a:p>
            <a:pPr>
              <a:buFontTx/>
              <a:buChar char="-"/>
            </a:pPr>
            <a:endParaRPr lang="ru-RU" sz="2000" dirty="0" smtClean="0">
              <a:solidFill>
                <a:schemeClr val="bg2"/>
              </a:solidFill>
              <a:latin typeface="+mj-lt"/>
            </a:endParaRPr>
          </a:p>
          <a:p>
            <a:pPr>
              <a:buFontTx/>
              <a:buChar char="-"/>
            </a:pPr>
            <a:endParaRPr lang="ru-RU" sz="2000" dirty="0" smtClean="0">
              <a:solidFill>
                <a:schemeClr val="bg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/>
              <a:t>НАСТАВНИЧЕСТВО-ПУТЬ К УСПЕХУ</a:t>
            </a:r>
          </a:p>
        </p:txBody>
      </p:sp>
      <p:pic>
        <p:nvPicPr>
          <p:cNvPr id="2050" name="Picture 2" descr="https://sun9-59.userapi.com/impg/Pc4wil_4icSDjAMI1UlE_FThBVQgs3CWuWHL2Q/TrQ754xth24.jpg?size=768x1024&amp;quality=96&amp;sign=5f9314e6bce120375c26562c47d45a08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339804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800026"/>
            <a:ext cx="4464496" cy="362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0207549">
            <a:off x="-193872" y="2845505"/>
            <a:ext cx="9288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501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3799"/>
            <a:ext cx="7772400" cy="6302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Задачи учреждения:</a:t>
            </a:r>
            <a:r>
              <a:rPr lang="ru-RU" altLang="ru-RU" sz="4400" dirty="0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66" y="654036"/>
            <a:ext cx="5545311" cy="4502150"/>
          </a:xfrm>
        </p:spPr>
        <p:txBody>
          <a:bodyPr/>
          <a:lstStyle/>
          <a:p>
            <a:r>
              <a:rPr lang="ru-RU" sz="1600" b="1" dirty="0" smtClean="0">
                <a:latin typeface="+mj-lt"/>
              </a:rPr>
              <a:t>Совершенствовать </a:t>
            </a:r>
            <a:r>
              <a:rPr lang="ru-RU" sz="1600" b="1" dirty="0">
                <a:latin typeface="+mj-lt"/>
              </a:rPr>
              <a:t>деятельность учреждения по охране и укреплению физического и психического здоровья воспитанников, по коррекции поведения детей «группы риска»</a:t>
            </a:r>
          </a:p>
          <a:p>
            <a:r>
              <a:rPr lang="ru-RU" sz="1600" b="1" dirty="0" smtClean="0">
                <a:latin typeface="+mj-lt"/>
              </a:rPr>
              <a:t>Активизировать деятельность по профилактике правонарушений среди воспитанников с целью уменьшения правонарушений и самовольных уходов воспитанников из учреждения</a:t>
            </a:r>
          </a:p>
          <a:p>
            <a:r>
              <a:rPr lang="ru-RU" sz="1600" b="1" dirty="0" smtClean="0">
                <a:latin typeface="+mj-lt"/>
              </a:rPr>
              <a:t>Повышать  </a:t>
            </a:r>
            <a:r>
              <a:rPr lang="ru-RU" sz="1600" b="1" dirty="0">
                <a:latin typeface="+mj-lt"/>
              </a:rPr>
              <a:t>уровень профессиональной  компетентности педагогов учреждения  по вопросу  аттестации</a:t>
            </a:r>
          </a:p>
          <a:p>
            <a:r>
              <a:rPr lang="ru-RU" sz="1600" b="1" dirty="0" smtClean="0">
                <a:latin typeface="+mj-lt"/>
              </a:rPr>
              <a:t>Использовать </a:t>
            </a:r>
            <a:r>
              <a:rPr lang="ru-RU" sz="1600" b="1" dirty="0">
                <a:latin typeface="+mj-lt"/>
              </a:rPr>
              <a:t>внутренние ресурсы для решения проблемы по сокращению сроков пребывания воспитанников в учреждении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338917"/>
            <a:ext cx="1871634" cy="2810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132856"/>
            <a:ext cx="1871634" cy="2499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055" y="4005064"/>
            <a:ext cx="1883827" cy="25178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ChangeArrowheads="1"/>
          </p:cNvSpPr>
          <p:nvPr/>
        </p:nvSpPr>
        <p:spPr bwMode="auto">
          <a:xfrm>
            <a:off x="0" y="-912813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243982"/>
              </p:ext>
            </p:extLst>
          </p:nvPr>
        </p:nvGraphicFramePr>
        <p:xfrm>
          <a:off x="4982840" y="946037"/>
          <a:ext cx="371475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894049"/>
              </p:ext>
            </p:extLst>
          </p:nvPr>
        </p:nvGraphicFramePr>
        <p:xfrm>
          <a:off x="590352" y="959520"/>
          <a:ext cx="3676650" cy="45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3939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558899"/>
          </a:xfrm>
        </p:spPr>
        <p:txBody>
          <a:bodyPr/>
          <a:lstStyle/>
          <a:p>
            <a:pPr algn="ctr"/>
            <a:r>
              <a:rPr lang="ru-RU" sz="2400" b="1" dirty="0" smtClean="0"/>
              <a:t>Что такое наставничество?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914" y="980728"/>
            <a:ext cx="8147248" cy="95894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+mj-lt"/>
              </a:rPr>
              <a:t>Наставничество (или </a:t>
            </a:r>
            <a:r>
              <a:rPr lang="ru-RU" sz="2400" dirty="0" err="1">
                <a:latin typeface="+mj-lt"/>
              </a:rPr>
              <a:t>менторство</a:t>
            </a:r>
            <a:r>
              <a:rPr lang="ru-RU" sz="2400" dirty="0">
                <a:latin typeface="+mj-lt"/>
              </a:rPr>
              <a:t>, </a:t>
            </a:r>
            <a:r>
              <a:rPr lang="ru-RU" sz="2400" dirty="0" err="1">
                <a:latin typeface="+mj-lt"/>
              </a:rPr>
              <a:t>менторинг</a:t>
            </a:r>
            <a:r>
              <a:rPr lang="ru-RU" sz="2400" dirty="0">
                <a:latin typeface="+mj-lt"/>
              </a:rPr>
              <a:t> от лат. </a:t>
            </a:r>
            <a:r>
              <a:rPr lang="ru-RU" sz="2400" dirty="0" err="1">
                <a:latin typeface="+mj-lt"/>
              </a:rPr>
              <a:t>mentor</a:t>
            </a:r>
            <a:r>
              <a:rPr lang="ru-RU" sz="2400" dirty="0">
                <a:latin typeface="+mj-lt"/>
              </a:rPr>
              <a:t> - воспитатель, руководитель)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31" y="2083688"/>
            <a:ext cx="2694731" cy="32390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2083688"/>
            <a:ext cx="4572000" cy="39573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</a:pPr>
            <a:r>
              <a:rPr lang="ru-RU" sz="2000" dirty="0">
                <a:latin typeface="+mj-lt"/>
              </a:rPr>
              <a:t>Наставничество - волонтерский вид деятельности социально активных людей готовых понять, принять и помочь. Наставничество можно рассматривать как метод психолого-педагогического сопровождения подростков групп риска. Метод наставничество – способ непосредственного и опосредованного личного влияния на человека (подростка). </a:t>
            </a:r>
            <a:endParaRPr lang="ru-RU" sz="20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9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558899"/>
          </a:xfrm>
        </p:spPr>
        <p:txBody>
          <a:bodyPr/>
          <a:lstStyle/>
          <a:p>
            <a:pPr algn="ctr"/>
            <a:r>
              <a:rPr lang="ru-RU" sz="2400" b="1" dirty="0" smtClean="0"/>
              <a:t>Основные принципы наставничества: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692696"/>
            <a:ext cx="7772400" cy="543822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+mj-lt"/>
              </a:rPr>
              <a:t>•</a:t>
            </a:r>
            <a:r>
              <a:rPr lang="ru-RU" sz="2400" dirty="0">
                <a:latin typeface="+mj-lt"/>
              </a:rPr>
              <a:t> Личностный поход к </a:t>
            </a:r>
            <a:r>
              <a:rPr lang="ru-RU" sz="2400" dirty="0" smtClean="0">
                <a:latin typeface="+mj-lt"/>
              </a:rPr>
              <a:t>подростку;</a:t>
            </a:r>
            <a:endParaRPr lang="ru-RU" sz="2400" dirty="0"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• </a:t>
            </a:r>
            <a:r>
              <a:rPr lang="ru-RU" sz="2400" dirty="0" smtClean="0">
                <a:latin typeface="+mj-lt"/>
              </a:rPr>
              <a:t>Системность;</a:t>
            </a:r>
            <a:endParaRPr lang="ru-RU" sz="2400" dirty="0"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• Оптимистическая </a:t>
            </a:r>
            <a:r>
              <a:rPr lang="ru-RU" sz="2400" dirty="0" smtClean="0">
                <a:latin typeface="+mj-lt"/>
              </a:rPr>
              <a:t>гипотеза;</a:t>
            </a:r>
            <a:endParaRPr lang="ru-RU" sz="2400" dirty="0"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• Объективность подхода к </a:t>
            </a:r>
            <a:r>
              <a:rPr lang="ru-RU" sz="2400" dirty="0" smtClean="0">
                <a:latin typeface="+mj-lt"/>
              </a:rPr>
              <a:t>подростку;</a:t>
            </a:r>
            <a:endParaRPr lang="ru-RU" sz="2400" dirty="0"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• </a:t>
            </a:r>
            <a:r>
              <a:rPr lang="ru-RU" sz="2400" dirty="0" err="1" smtClean="0">
                <a:latin typeface="+mj-lt"/>
              </a:rPr>
              <a:t>Коммуникативность</a:t>
            </a:r>
            <a:r>
              <a:rPr lang="ru-RU" sz="2400" dirty="0" smtClean="0">
                <a:latin typeface="+mj-lt"/>
              </a:rPr>
              <a:t>;</a:t>
            </a:r>
            <a:endParaRPr lang="ru-RU" sz="2400" dirty="0"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• Неразглашение информации о ребенке и его семье;</a:t>
            </a:r>
          </a:p>
          <a:p>
            <a:pPr marL="0" indent="0">
              <a:buNone/>
            </a:pPr>
            <a:r>
              <a:rPr lang="ru-RU" sz="2400" dirty="0" smtClean="0">
                <a:latin typeface="+mj-lt"/>
              </a:rPr>
              <a:t>•</a:t>
            </a:r>
            <a:r>
              <a:rPr lang="ru-RU" sz="2400" dirty="0">
                <a:latin typeface="+mj-lt"/>
              </a:rPr>
              <a:t> Оказание взаимной </a:t>
            </a:r>
            <a:r>
              <a:rPr lang="ru-RU" sz="2400" dirty="0" smtClean="0">
                <a:latin typeface="+mj-lt"/>
              </a:rPr>
              <a:t>помощи;</a:t>
            </a:r>
            <a:endParaRPr lang="ru-RU" sz="2400" dirty="0"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• Превращение наставничества в элемент личного </a:t>
            </a:r>
            <a:r>
              <a:rPr lang="ru-RU" sz="2400" dirty="0" smtClean="0">
                <a:latin typeface="+mj-lt"/>
              </a:rPr>
              <a:t>совершенствования;</a:t>
            </a:r>
            <a:endParaRPr lang="ru-RU" sz="2400" dirty="0">
              <a:latin typeface="+mj-lt"/>
            </a:endParaRPr>
          </a:p>
          <a:p>
            <a:pPr marL="0" indent="0">
              <a:buNone/>
            </a:pPr>
            <a:r>
              <a:rPr lang="ru-RU" sz="2400" dirty="0">
                <a:latin typeface="+mj-lt"/>
              </a:rPr>
              <a:t>• Стимулирование чувства ответственности.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77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i="1" dirty="0"/>
              <a:t>1</a:t>
            </a:r>
            <a:r>
              <a:rPr lang="ru-RU" sz="2400" b="1" i="1" dirty="0" smtClean="0"/>
              <a:t>-й </a:t>
            </a:r>
            <a:r>
              <a:rPr lang="ru-RU" sz="2400" b="1" i="1" dirty="0"/>
              <a:t>этап – </a:t>
            </a:r>
            <a:r>
              <a:rPr lang="ru-RU" sz="2400" b="1" i="1" dirty="0" smtClean="0"/>
              <a:t>Обучение администрации и специалистов учреждения технологии наставничества.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C:\Users\Татьяна\Desktop\КАРТИНКИ\96af5ec0f194665a07ee933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3728" y="2132856"/>
            <a:ext cx="5112568" cy="32545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113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77814"/>
            <a:ext cx="5040560" cy="585311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>
                <a:latin typeface="+mj-lt"/>
              </a:rPr>
              <a:t>«Подготовка к самостоятельной жизни детей до их выхода из организаций для детей-сирот и детей, оставшихся без попечения родителей, а также сопровождение детей, в первые годы жизни в замещающей семье» </a:t>
            </a:r>
            <a:r>
              <a:rPr lang="ru-RU" sz="1800" b="1" dirty="0" smtClean="0">
                <a:latin typeface="+mj-lt"/>
              </a:rPr>
              <a:t>г. Ставрополь, октябрь 2018 года.</a:t>
            </a:r>
            <a:endParaRPr lang="ru-RU" sz="1800" b="1" dirty="0">
              <a:latin typeface="+mj-lt"/>
            </a:endParaRPr>
          </a:p>
        </p:txBody>
      </p:sp>
      <p:pic>
        <p:nvPicPr>
          <p:cNvPr id="5" name="Picture 4" descr="https://xn----htbbmfenopphb3d.xn--p1ai/images/img/novosti/2018/2018_10/2018%2010%2024/stavr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2245" r="13780" b="5928"/>
          <a:stretch/>
        </p:blipFill>
        <p:spPr bwMode="auto">
          <a:xfrm>
            <a:off x="395535" y="2132857"/>
            <a:ext cx="3744313" cy="286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9" t="4636" r="2775" b="18271"/>
          <a:stretch/>
        </p:blipFill>
        <p:spPr>
          <a:xfrm>
            <a:off x="5596548" y="277814"/>
            <a:ext cx="3423512" cy="6301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8" t="40939" r="35026" b="29390"/>
          <a:stretch/>
        </p:blipFill>
        <p:spPr>
          <a:xfrm>
            <a:off x="2675711" y="4221088"/>
            <a:ext cx="3249177" cy="2261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4" y="5657190"/>
            <a:ext cx="1224136" cy="92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02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48679"/>
            <a:ext cx="7772400" cy="87213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91264" cy="5942285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latin typeface="+mj-lt"/>
              </a:rPr>
              <a:t>«Организация социального сопровождения замещающих семей в первый год с момента принятия ребенка в семью в целях его успешной адаптации» г. </a:t>
            </a:r>
            <a:r>
              <a:rPr lang="ru-RU" b="1" dirty="0" smtClean="0">
                <a:latin typeface="+mj-lt"/>
              </a:rPr>
              <a:t>Тверь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latin typeface="+mj-lt"/>
              </a:rPr>
              <a:t>(13.11.18-15.11.18)</a:t>
            </a:r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endParaRPr lang="ru-RU" sz="20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92896"/>
            <a:ext cx="4274642" cy="3205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94297"/>
            <a:ext cx="3150116" cy="3150116"/>
          </a:xfrm>
          <a:prstGeom prst="rect">
            <a:avLst/>
          </a:prstGeom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6631"/>
            <a:ext cx="1224136" cy="92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7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5201</TotalTime>
  <Words>835</Words>
  <Application>Microsoft Office PowerPoint</Application>
  <PresentationFormat>Экран (4:3)</PresentationFormat>
  <Paragraphs>87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Слои</vt:lpstr>
      <vt:lpstr>«Внедрение технологии наставничества в деятельность учреждения»</vt:lpstr>
      <vt:lpstr> БУ СО ВО «Тотемский   центр помощи детям, оставшимся без попечения родителей»  </vt:lpstr>
      <vt:lpstr>Задачи учреждения: </vt:lpstr>
      <vt:lpstr>Презентация PowerPoint</vt:lpstr>
      <vt:lpstr>Что такое наставничество?</vt:lpstr>
      <vt:lpstr>Основные принципы наставничества: </vt:lpstr>
      <vt:lpstr>1-й этап – Обучение администрации и специалистов учреждения технологии наставничества.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2-й этап – Формирование нормативной базы деятельности.</vt:lpstr>
      <vt:lpstr>Презентация PowerPoint</vt:lpstr>
      <vt:lpstr>Презентация PowerPoint</vt:lpstr>
      <vt:lpstr>Направления деятельности по реализации проекта</vt:lpstr>
      <vt:lpstr>Презентация PowerPoint</vt:lpstr>
      <vt:lpstr>Презентация PowerPoint</vt:lpstr>
      <vt:lpstr>3-й этап – Практический.</vt:lpstr>
      <vt:lpstr>Программа «Шагаем вместе»</vt:lpstr>
      <vt:lpstr>Механизм реализации программы</vt:lpstr>
      <vt:lpstr>Презентация PowerPoint</vt:lpstr>
      <vt:lpstr>Презентация PowerPoint</vt:lpstr>
      <vt:lpstr>Презентация PowerPoint</vt:lpstr>
      <vt:lpstr>Результат</vt:lpstr>
      <vt:lpstr>НАСТАВНИЧЕСТВО-ПУТЬ К УСПЕХУ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 Н А Л И З воспитательной работы БУ СО ВО «Тотемский центр помощи детям, оставшимся без попечения родителей»</dc:title>
  <dc:creator>User</dc:creator>
  <cp:lastModifiedBy>Никита Сазанов</cp:lastModifiedBy>
  <cp:revision>262</cp:revision>
  <dcterms:created xsi:type="dcterms:W3CDTF">2017-02-01T09:55:57Z</dcterms:created>
  <dcterms:modified xsi:type="dcterms:W3CDTF">2023-09-27T11:31:50Z</dcterms:modified>
</cp:coreProperties>
</file>