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30" r:id="rId2"/>
  </p:sldMasterIdLst>
  <p:sldIdLst>
    <p:sldId id="273" r:id="rId3"/>
    <p:sldId id="275" r:id="rId4"/>
    <p:sldId id="274" r:id="rId5"/>
  </p:sldIdLst>
  <p:sldSz cx="9144000" cy="5143500" type="screen16x9"/>
  <p:notesSz cx="6761163" cy="9942513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147" d="100"/>
          <a:sy n="147" d="100"/>
        </p:scale>
        <p:origin x="-642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395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7621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0271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0272"/>
            <a:ext cx="5800725" cy="43588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2495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2256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4521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1015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9163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40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3487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468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464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5223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12914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87764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0515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791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71600"/>
            <a:ext cx="3886200" cy="326350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1831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261388"/>
            <a:ext cx="3867150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1880663"/>
            <a:ext cx="3867150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80663"/>
            <a:ext cx="3886201" cy="27603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2106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3822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5727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597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742950"/>
            <a:ext cx="4629150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9267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27432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371600"/>
            <a:ext cx="7886700" cy="326350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62529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45000">
              <a:schemeClr val="accent1">
                <a:lumMod val="45000"/>
                <a:lumOff val="55000"/>
              </a:schemeClr>
            </a:gs>
            <a:gs pos="60000">
              <a:schemeClr val="accent1">
                <a:lumMod val="45000"/>
                <a:lumOff val="55000"/>
              </a:schemeClr>
            </a:gs>
            <a:gs pos="75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540D1-AD6E-452C-AC91-AF210AE7002B}" type="datetimeFigureOut">
              <a:rPr lang="ru-RU" smtClean="0"/>
              <a:pPr/>
              <a:t>08.09.2023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7D7E1-8987-4616-9FD6-AB53E87568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5161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el-cpd.gov35.ru/" TargetMode="External"/><Relationship Id="rId2" Type="http://schemas.openxmlformats.org/officeDocument/2006/relationships/hyperlink" Target="mailto:cpdbel@cpdbel.gov35.ru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EE83DAA2-D6A0-4EF9-A30B-6724F600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047" y="4255771"/>
            <a:ext cx="5713817" cy="30008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defTabSz="316531">
              <a:defRPr/>
            </a:pPr>
            <a:r>
              <a:rPr lang="ru-RU" sz="1500" b="1" cap="all" dirty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СОЦИАЛЬНАЯ </a:t>
            </a:r>
            <a:r>
              <a:rPr lang="ru-RU" sz="1500" b="1" cap="all" dirty="0" smtClean="0">
                <a:solidFill>
                  <a:srgbClr val="002060"/>
                </a:solidFill>
                <a:latin typeface="Calibri" panose="020F0502020204030204"/>
                <a:cs typeface="Times New Roman" pitchFamily="18" charset="0"/>
              </a:rPr>
              <a:t>ПРАКТИКА: </a:t>
            </a:r>
            <a:r>
              <a:rPr lang="ru-RU" sz="1500" b="1" cap="all" dirty="0" smtClean="0">
                <a:solidFill>
                  <a:schemeClr val="accent1"/>
                </a:solidFill>
                <a:latin typeface="Bahnschrift Light SemiCondensed" pitchFamily="34" charset="0"/>
                <a:cs typeface="Times New Roman" pitchFamily="18" charset="0"/>
              </a:rPr>
              <a:t>Проект «Поддержи меня» </a:t>
            </a:r>
            <a:endParaRPr lang="ru-RU" sz="1500" b="1" dirty="0">
              <a:solidFill>
                <a:schemeClr val="accent1"/>
              </a:solidFill>
              <a:latin typeface="Bahnschrift Light SemiCondensed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" name="Прямоугольник: усеченные верхние углы 10">
            <a:extLst>
              <a:ext uri="{FF2B5EF4-FFF2-40B4-BE49-F238E27FC236}">
                <a16:creationId xmlns:a16="http://schemas.microsoft.com/office/drawing/2014/main" xmlns="" id="{A9D4AB1F-6BF5-431F-AC6D-26D2F7AB238D}"/>
              </a:ext>
            </a:extLst>
          </p:cNvPr>
          <p:cNvSpPr/>
          <p:nvPr/>
        </p:nvSpPr>
        <p:spPr>
          <a:xfrm>
            <a:off x="0" y="0"/>
            <a:ext cx="9144000" cy="683945"/>
          </a:xfrm>
          <a:prstGeom prst="snip2SameRect">
            <a:avLst>
              <a:gd name="adj1" fmla="val 0"/>
              <a:gd name="adj2" fmla="val 17159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lvl="1" algn="ctr" defTabSz="316531">
              <a:defRPr/>
            </a:pP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alibri Light" panose="020F0302020204030204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17" y="187624"/>
            <a:ext cx="845604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БУ СО ВО «Белозерский центр помощи детям, оставшимся без попечения родителей»</a:t>
            </a:r>
            <a:endParaRPr lang="ru-RU" sz="15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3073" name="Picture 1" descr="D:\Соц. работа\логотип детский д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1509" y="3905250"/>
            <a:ext cx="835257" cy="976313"/>
          </a:xfrm>
          <a:prstGeom prst="rect">
            <a:avLst/>
          </a:prstGeom>
          <a:noFill/>
        </p:spPr>
      </p:pic>
      <p:pic>
        <p:nvPicPr>
          <p:cNvPr id="3074" name="Picture 2" descr="D:\Соц. работа\наставничество\садова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7557" y="1207770"/>
            <a:ext cx="3301920" cy="2476500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6571" y="1219606"/>
            <a:ext cx="3301991" cy="247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777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777240" y="297181"/>
            <a:ext cx="1979023" cy="920931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 smtClean="0">
                <a:latin typeface="Bahnschrift Light SemiCondensed" pitchFamily="34" charset="0"/>
              </a:rPr>
              <a:t>Цель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875211" y="3589020"/>
            <a:ext cx="1979023" cy="920931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 smtClean="0">
                <a:latin typeface="Bahnschrift Light SemiCondensed" pitchFamily="34" charset="0"/>
              </a:rPr>
              <a:t>Результат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875211" y="1427118"/>
            <a:ext cx="1979023" cy="920931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 smtClean="0">
                <a:latin typeface="Bahnschrift Light SemiCondensed" pitchFamily="34" charset="0"/>
              </a:rPr>
              <a:t>Задачи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875211" y="2462349"/>
            <a:ext cx="1979023" cy="920931"/>
          </a:xfrm>
          <a:prstGeom prst="rightArrow">
            <a:avLst/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dirty="0" smtClean="0">
                <a:latin typeface="Bahnschrift Light SemiCondensed" pitchFamily="34" charset="0"/>
              </a:rPr>
              <a:t>Содержание (коротко)</a:t>
            </a:r>
            <a:endParaRPr lang="ru-RU" dirty="0">
              <a:latin typeface="Bahnschrift Light SemiCondense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87949" y="375249"/>
            <a:ext cx="5350213" cy="821666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algn="ctr"/>
            <a:endParaRPr lang="ru-RU" dirty="0" smtClean="0">
              <a:solidFill>
                <a:schemeClr val="tx1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Развитие индивидуального наставничества как важного условия социализации воспитанников и выпускников учреждения, предоставляющего социальные услуги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latin typeface="Bahnschrift Light SemiCondensed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87949" y="1453551"/>
            <a:ext cx="5350213" cy="821666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900" dirty="0" smtClean="0">
              <a:solidFill>
                <a:srgbClr val="0070C0"/>
              </a:solidFill>
              <a:latin typeface="Bahnschrift Light SemiCondensed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1. Формирование и укрепление социальных связей и мотивация к саморазвитию и самовоспитанию воспитанников и выпускников Центра;</a:t>
            </a:r>
            <a:endParaRPr lang="ru-RU" sz="900" dirty="0" smtClean="0">
              <a:solidFill>
                <a:schemeClr val="accent1">
                  <a:lumMod val="50000"/>
                </a:schemeClr>
              </a:solidFill>
              <a:latin typeface="Bahnschrift Light SemiCondensed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2. Организация свободного времени, </a:t>
            </a:r>
            <a:r>
              <a:rPr lang="ru-RU" sz="900" dirty="0" err="1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досуговой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  <a:ea typeface="Times New Roman" pitchFamily="18" charset="0"/>
                <a:cs typeface="Times New Roman" pitchFamily="18" charset="0"/>
              </a:rPr>
              <a:t> деятельности, развитие кругозора воспитанников и выпускников Центра;</a:t>
            </a:r>
            <a:endParaRPr lang="ru-RU" sz="900" dirty="0" smtClean="0">
              <a:solidFill>
                <a:schemeClr val="accent1">
                  <a:lumMod val="50000"/>
                </a:schemeClr>
              </a:solidFill>
              <a:latin typeface="Bahnschrift Light SemiCondensed" pitchFamily="34" charset="0"/>
              <a:ea typeface="Times New Roman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  <a:ea typeface="Times New Roman" pitchFamily="18" charset="0"/>
                <a:cs typeface="Arial" pitchFamily="34" charset="0"/>
              </a:rPr>
              <a:t>3. Формирование системы ценностных ориентаций воспитанников</a:t>
            </a:r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  <a:cs typeface="Arial" pitchFamily="34" charset="0"/>
              </a:rPr>
              <a:t> 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81464" y="2534100"/>
            <a:ext cx="5356698" cy="821666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just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Проект направлен на социализацию воспитанников, путем индивидуального и группового наставничества, что позволяет повысить  уровень коммуникативных и социальных навыков, самооценки, сформировать ответственное поведение и самостоятельность воспитанника или выпускника учреждения социальной защиты, </a:t>
            </a:r>
          </a:p>
          <a:p>
            <a:pPr algn="just"/>
            <a:r>
              <a:rPr lang="ru-RU" sz="9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Эффективность работы наставников оценивается по результатам  разрешённых сложных ситуаций, положительным или отрицательным изменениям в поведении ребенка, его успеваемости в школе , объёмом проведённой работы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300919" y="3646816"/>
            <a:ext cx="5343728" cy="931669"/>
          </a:xfrm>
          <a:prstGeom prst="rect">
            <a:avLst/>
          </a:prstGeom>
          <a:solidFill>
            <a:schemeClr val="accent1">
              <a:alpha val="5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 Закрепление за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15 детьми 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наставников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 Заключение соглашений о добровольном сотрудничестве с 5 организациями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Еженедельная организация </a:t>
            </a:r>
            <a:r>
              <a:rPr lang="ru-RU" sz="1100" dirty="0" err="1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досуговой</a:t>
            </a: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 деятельности с наставниками (прогулки, гостевой режим, участие в мероприятиях Центра и города)</a:t>
            </a:r>
          </a:p>
          <a:p>
            <a:pPr>
              <a:buFontTx/>
              <a:buChar char="-"/>
            </a:pPr>
            <a:r>
              <a:rPr lang="ru-RU" sz="1100" dirty="0" smtClean="0">
                <a:solidFill>
                  <a:schemeClr val="accent1">
                    <a:lumMod val="50000"/>
                  </a:schemeClr>
                </a:solidFill>
                <a:latin typeface="Bahnschrift Light SemiCondensed" pitchFamily="34" charset="0"/>
              </a:rPr>
              <a:t> Передача детям семейных устоев и ценностей, социальных навыков от наставника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Bahnschrift Light SemiCondens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0293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>
            <a:extLst>
              <a:ext uri="{FF2B5EF4-FFF2-40B4-BE49-F238E27FC236}">
                <a16:creationId xmlns:a16="http://schemas.microsoft.com/office/drawing/2014/main" xmlns="" id="{EE83DAA2-D6A0-4EF9-A30B-6724F600A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17" y="3735344"/>
            <a:ext cx="4524729" cy="931024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anchor="ctr">
            <a:spAutoFit/>
          </a:bodyPr>
          <a:lstStyle/>
          <a:p>
            <a:pPr defTabSz="316531">
              <a:defRPr/>
            </a:pPr>
            <a:r>
              <a:rPr lang="ru-RU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</a:rPr>
              <a:t>Адрес:  г. Белозерск, ул. Белозёр, д. 17 а </a:t>
            </a:r>
          </a:p>
          <a:p>
            <a:pPr defTabSz="316531">
              <a:defRPr/>
            </a:pPr>
            <a:r>
              <a:rPr lang="ru-RU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</a:rPr>
              <a:t>Телефон/факс: 8 (81756) 2-22-42</a:t>
            </a:r>
          </a:p>
          <a:p>
            <a:pPr defTabSz="316531">
              <a:defRPr/>
            </a:pPr>
            <a:r>
              <a:rPr lang="ru-RU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</a:rPr>
              <a:t>Электронная почта: </a:t>
            </a:r>
            <a:r>
              <a:rPr lang="en-US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  <a:hlinkClick r:id="rId2"/>
              </a:rPr>
              <a:t>cpdbel@cpdbel.gov35.ru</a:t>
            </a:r>
            <a:r>
              <a:rPr lang="en-US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Calibri Light" panose="020F0302020204030204"/>
              <a:ea typeface="Calibri" pitchFamily="34" charset="0"/>
              <a:cs typeface="Times New Roman" pitchFamily="18" charset="0"/>
            </a:endParaRPr>
          </a:p>
          <a:p>
            <a:pPr defTabSz="316531">
              <a:defRPr/>
            </a:pPr>
            <a:r>
              <a:rPr lang="ru-RU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</a:rPr>
              <a:t>Сайт: </a:t>
            </a:r>
            <a:r>
              <a:rPr lang="en-US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  <a:hlinkClick r:id="rId3"/>
              </a:rPr>
              <a:t>https://bel-cpd.gov35.ru/</a:t>
            </a:r>
            <a:r>
              <a:rPr lang="ru-RU" b="1" dirty="0" smtClean="0">
                <a:solidFill>
                  <a:srgbClr val="002060"/>
                </a:solidFill>
                <a:latin typeface="Calibri Light" panose="020F0302020204030204"/>
                <a:ea typeface="Calibri" pitchFamily="34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Calibri Light" panose="020F0302020204030204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Прямоугольник: усеченные верхние углы 10">
            <a:extLst>
              <a:ext uri="{FF2B5EF4-FFF2-40B4-BE49-F238E27FC236}">
                <a16:creationId xmlns:a16="http://schemas.microsoft.com/office/drawing/2014/main" xmlns="" id="{A9D4AB1F-6BF5-431F-AC6D-26D2F7AB238D}"/>
              </a:ext>
            </a:extLst>
          </p:cNvPr>
          <p:cNvSpPr/>
          <p:nvPr/>
        </p:nvSpPr>
        <p:spPr>
          <a:xfrm>
            <a:off x="0" y="-2405"/>
            <a:ext cx="9144000" cy="683945"/>
          </a:xfrm>
          <a:prstGeom prst="snip2SameRect">
            <a:avLst>
              <a:gd name="adj1" fmla="val 0"/>
              <a:gd name="adj2" fmla="val 17159"/>
            </a:avLst>
          </a:prstGeom>
          <a:solidFill>
            <a:schemeClr val="accent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marL="0" lvl="1" algn="ctr" defTabSz="316531">
              <a:defRPr/>
            </a:pPr>
            <a:endParaRPr lang="ru-RU" b="1" dirty="0">
              <a:solidFill>
                <a:prstClr val="white"/>
              </a:solidFill>
              <a:latin typeface="Calibri Light" panose="020F0302020204030204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6610" y="178998"/>
            <a:ext cx="8456043" cy="30008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500" b="1" dirty="0" smtClean="0">
                <a:solidFill>
                  <a:schemeClr val="bg1"/>
                </a:solidFill>
                <a:latin typeface="Bahnschrift Light SemiCondensed" pitchFamily="34" charset="0"/>
              </a:rPr>
              <a:t>БУ СО ВО «Белозерский центр помощи детям, оставшимся без попечения родителей»</a:t>
            </a:r>
            <a:endParaRPr lang="ru-RU" sz="1500" b="1" dirty="0">
              <a:solidFill>
                <a:schemeClr val="bg1"/>
              </a:solidFill>
              <a:latin typeface="Bahnschrift Light SemiCondensed" pitchFamily="34" charset="0"/>
            </a:endParaRPr>
          </a:p>
        </p:txBody>
      </p:sp>
      <p:pic>
        <p:nvPicPr>
          <p:cNvPr id="6" name="Picture 1" descr="D:\Соц. работа\логотип детский дом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1509" y="3905250"/>
            <a:ext cx="835257" cy="976313"/>
          </a:xfrm>
          <a:prstGeom prst="rect">
            <a:avLst/>
          </a:prstGeom>
          <a:noFill/>
        </p:spPr>
      </p:pic>
      <p:pic>
        <p:nvPicPr>
          <p:cNvPr id="1025" name="Picture 1" descr="D:\Соц. работа\наставничество\женя к. и сережа е.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3088" y="1123950"/>
            <a:ext cx="2667000" cy="3556000"/>
          </a:xfrm>
          <a:prstGeom prst="rect">
            <a:avLst/>
          </a:prstGeom>
          <a:noFill/>
        </p:spPr>
      </p:pic>
      <p:pic>
        <p:nvPicPr>
          <p:cNvPr id="1026" name="Picture 2" descr="D:\Соц. работа\наставничество\aOPl4q6GO1g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524" y="1142999"/>
            <a:ext cx="3421913" cy="2276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814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Природа</Template>
  <TotalTime>1120</TotalTime>
  <Words>237</Words>
  <Application>Microsoft Office PowerPoint</Application>
  <PresentationFormat>Экран (16:9)</PresentationFormat>
  <Paragraphs>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5" baseType="lpstr">
      <vt:lpstr>HDOfficeLightV0</vt:lpstr>
      <vt:lpstr>Тема Office</vt:lpstr>
      <vt:lpstr>Слайд 1</vt:lpstr>
      <vt:lpstr>Слайд 2</vt:lpstr>
      <vt:lpstr>Слайд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Модельная программа социального сопровождения выпускников всех форм попечения, в Вологодской области </dc:title>
  <dc:creator>Студент</dc:creator>
  <cp:lastModifiedBy>Пользователь</cp:lastModifiedBy>
  <cp:revision>63</cp:revision>
  <cp:lastPrinted>2022-05-16T07:16:54Z</cp:lastPrinted>
  <dcterms:created xsi:type="dcterms:W3CDTF">2022-05-12T10:18:05Z</dcterms:created>
  <dcterms:modified xsi:type="dcterms:W3CDTF">2023-09-08T10:49:00Z</dcterms:modified>
</cp:coreProperties>
</file>